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71" r:id="rId9"/>
    <p:sldId id="272" r:id="rId10"/>
    <p:sldId id="273" r:id="rId11"/>
    <p:sldId id="263" r:id="rId12"/>
    <p:sldId id="275" r:id="rId13"/>
    <p:sldId id="264" r:id="rId14"/>
    <p:sldId id="265" r:id="rId15"/>
    <p:sldId id="266" r:id="rId16"/>
    <p:sldId id="267" r:id="rId17"/>
    <p:sldId id="268" r:id="rId18"/>
    <p:sldId id="269" r:id="rId19"/>
    <p:sldId id="274" r:id="rId20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5" name="Podnadpis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31" name="Zástupný symbol pro datum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18" name="Zástupný symbol pro zápatí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obrázek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Zástupný symbol pro nadpis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1" name="Zástupný symbol pro text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27" name="Zástupný symbol pro datum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8791C271-6118-4139-8849-2326BF1827B3}" type="datetimeFigureOut">
              <a:rPr lang="cs-CZ" smtClean="0"/>
              <a:pPr/>
              <a:t>19.6.2012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68ED01C7-B7B2-454E-8B55-123D968209A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f.synek@masaryk.info" TargetMode="External"/><Relationship Id="rId2" Type="http://schemas.openxmlformats.org/officeDocument/2006/relationships/hyperlink" Target="mailto:s.malikova@masaryk.info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mikulcice-valy.inf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5400" dirty="0" smtClean="0"/>
              <a:t/>
            </a:r>
            <a:br>
              <a:rPr lang="cs-CZ" sz="5400" dirty="0" smtClean="0"/>
            </a:br>
            <a:r>
              <a:rPr lang="cs-CZ" sz="5400" dirty="0" smtClean="0"/>
              <a:t/>
            </a:r>
            <a:br>
              <a:rPr lang="cs-CZ" sz="5400" dirty="0" smtClean="0"/>
            </a:br>
            <a:r>
              <a:rPr lang="cs-CZ" sz="5400" dirty="0" smtClean="0"/>
              <a:t>Čarovné barvy země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3419872" y="2420888"/>
            <a:ext cx="5114778" cy="1101248"/>
          </a:xfrm>
        </p:spPr>
        <p:txBody>
          <a:bodyPr/>
          <a:lstStyle/>
          <a:p>
            <a:r>
              <a:rPr lang="cs-CZ" dirty="0" smtClean="0"/>
              <a:t>VÝSLEDKY II. ROČNÍKU</a:t>
            </a:r>
          </a:p>
          <a:p>
            <a:r>
              <a:rPr lang="cs-CZ" dirty="0" smtClean="0"/>
              <a:t>MALÍŘSKÉ SOUTĚŽE PRO DĚTI A MLÁDĚŽ</a:t>
            </a:r>
            <a:endParaRPr lang="cs-CZ" dirty="0"/>
          </a:p>
        </p:txBody>
      </p:sp>
      <p:pic>
        <p:nvPicPr>
          <p:cNvPr id="4" name="Obrázek 3" descr="Logo -  Čarovné barvy země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2169622" cy="1300630"/>
          </a:xfrm>
          <a:prstGeom prst="rect">
            <a:avLst/>
          </a:prstGeom>
        </p:spPr>
      </p:pic>
      <p:pic>
        <p:nvPicPr>
          <p:cNvPr id="5" name="Obrázek 4" descr="Čarovné barvy země - log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15816" y="5733256"/>
            <a:ext cx="5978004" cy="90872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95536" y="1700808"/>
            <a:ext cx="1781944" cy="5001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cs-CZ" sz="1000" dirty="0" smtClean="0"/>
              <a:t>Soutěž je pokračováním nultého a I. ročníku projektu Malujeme barvami země, který byl v česko-rakouské spolupráci uspořádán v letech 2009/2010 a 2010/2011. Těchto ročníků se zúčastnilo celkem </a:t>
            </a:r>
            <a:r>
              <a:rPr lang="cs-CZ" sz="1000" b="1" dirty="0" smtClean="0"/>
              <a:t>600 českých žáků </a:t>
            </a:r>
            <a:r>
              <a:rPr lang="cs-CZ" sz="1000" dirty="0" smtClean="0"/>
              <a:t>a studentů </a:t>
            </a:r>
            <a:r>
              <a:rPr lang="cs-CZ" sz="1000" b="1" dirty="0" smtClean="0"/>
              <a:t>30 základních a středních škol</a:t>
            </a:r>
            <a:r>
              <a:rPr lang="cs-CZ" sz="1000" dirty="0" smtClean="0"/>
              <a:t>, kteří vytvořili barevnými jíly </a:t>
            </a:r>
            <a:r>
              <a:rPr lang="cs-CZ" sz="1000" b="1" dirty="0" smtClean="0"/>
              <a:t>182 výtvarných děl</a:t>
            </a:r>
            <a:r>
              <a:rPr lang="cs-CZ" sz="1000" dirty="0" smtClean="0"/>
              <a:t>.</a:t>
            </a:r>
          </a:p>
          <a:p>
            <a:endParaRPr lang="cs-CZ" sz="1000" dirty="0" smtClean="0"/>
          </a:p>
          <a:p>
            <a:pPr>
              <a:buFont typeface="Wingdings" pitchFamily="2" charset="2"/>
              <a:buChar char="v"/>
            </a:pPr>
            <a:r>
              <a:rPr lang="cs-CZ" sz="1000" dirty="0" smtClean="0"/>
              <a:t> Soutěž odborně a organizačně zajišťuje příspěvková organizace </a:t>
            </a:r>
            <a:r>
              <a:rPr lang="cs-CZ" sz="1000" b="1" dirty="0" smtClean="0"/>
              <a:t>Jihomoravského kraje </a:t>
            </a:r>
            <a:r>
              <a:rPr lang="cs-CZ" sz="1000" dirty="0" smtClean="0"/>
              <a:t>– Masarykovo muzeum v Hodoníně prostřednictvím své pobočky </a:t>
            </a:r>
            <a:r>
              <a:rPr lang="cs-CZ" sz="1000" b="1" dirty="0" smtClean="0"/>
              <a:t>– Slovanského hradiště v Mikulčicích</a:t>
            </a:r>
            <a:r>
              <a:rPr lang="cs-CZ" sz="1000" dirty="0" smtClean="0"/>
              <a:t>, národní kulturní památky</a:t>
            </a:r>
            <a:r>
              <a:rPr lang="cs-CZ" sz="900" dirty="0" smtClean="0"/>
              <a:t>.</a:t>
            </a:r>
          </a:p>
          <a:p>
            <a:endParaRPr lang="cs-CZ" sz="900" dirty="0" smtClean="0"/>
          </a:p>
          <a:p>
            <a:pPr>
              <a:buFont typeface="Wingdings" pitchFamily="2" charset="2"/>
              <a:buChar char="v"/>
            </a:pPr>
            <a:r>
              <a:rPr lang="cs-CZ" sz="1000" dirty="0" smtClean="0"/>
              <a:t> Cílem soutěže je podpořit tvůrčí potenciál žáků a studentů a rozvíjet jejich výtvarnou, především malířskou tvořivost, v úzké spojitosti s prostředím, v němž žijí.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419872" y="3861048"/>
            <a:ext cx="50405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400" dirty="0" smtClean="0">
                <a:solidFill>
                  <a:schemeClr val="bg1"/>
                </a:solidFill>
              </a:rPr>
              <a:t>V letošním ročníku soutěžilo 14 škol </a:t>
            </a:r>
          </a:p>
          <a:p>
            <a:pPr algn="r"/>
            <a:r>
              <a:rPr lang="cs-CZ" sz="1400" dirty="0" smtClean="0">
                <a:solidFill>
                  <a:schemeClr val="bg1"/>
                </a:solidFill>
              </a:rPr>
              <a:t>přihlášených do 22 soutěžních skupin, </a:t>
            </a:r>
          </a:p>
          <a:p>
            <a:pPr algn="r"/>
            <a:r>
              <a:rPr lang="cs-CZ" sz="1400" dirty="0">
                <a:solidFill>
                  <a:schemeClr val="bg1"/>
                </a:solidFill>
              </a:rPr>
              <a:t>k</a:t>
            </a:r>
            <a:r>
              <a:rPr lang="cs-CZ" sz="1400" dirty="0" smtClean="0">
                <a:solidFill>
                  <a:schemeClr val="bg1"/>
                </a:solidFill>
              </a:rPr>
              <a:t>teré vytvořily 54 výtvarných prací.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123728" y="260648"/>
            <a:ext cx="5897880" cy="464096"/>
          </a:xfrm>
        </p:spPr>
        <p:txBody>
          <a:bodyPr/>
          <a:lstStyle/>
          <a:p>
            <a:pPr algn="ctr"/>
            <a:r>
              <a:rPr lang="cs-CZ" dirty="0" smtClean="0"/>
              <a:t>3. </a:t>
            </a:r>
            <a:r>
              <a:rPr lang="cs-CZ" dirty="0"/>
              <a:t>Místo </a:t>
            </a:r>
            <a:r>
              <a:rPr lang="cs-CZ" dirty="0" err="1" smtClean="0"/>
              <a:t>iii</a:t>
            </a:r>
            <a:r>
              <a:rPr lang="cs-CZ" dirty="0" smtClean="0"/>
              <a:t>. </a:t>
            </a:r>
            <a:r>
              <a:rPr lang="cs-CZ" dirty="0"/>
              <a:t>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3491880" y="4941168"/>
            <a:ext cx="3096344" cy="1728192"/>
          </a:xfrm>
        </p:spPr>
        <p:txBody>
          <a:bodyPr/>
          <a:lstStyle/>
          <a:p>
            <a:endParaRPr lang="cs-CZ" dirty="0" smtClean="0"/>
          </a:p>
          <a:p>
            <a:r>
              <a:rPr lang="cs-CZ" sz="1600" b="1" dirty="0" smtClean="0"/>
              <a:t>Kněžna</a:t>
            </a:r>
            <a:endParaRPr lang="cs-CZ" sz="1600" dirty="0" smtClean="0"/>
          </a:p>
          <a:p>
            <a:endParaRPr lang="cs-CZ" dirty="0" smtClean="0"/>
          </a:p>
          <a:p>
            <a:r>
              <a:rPr lang="cs-CZ" dirty="0" smtClean="0"/>
              <a:t>SOŠ a SOU oděvní, Strážnice, </a:t>
            </a:r>
          </a:p>
          <a:p>
            <a:r>
              <a:rPr lang="cs-CZ" dirty="0" smtClean="0"/>
              <a:t>tvůrci: Soňa Čechová, Nikola </a:t>
            </a:r>
            <a:r>
              <a:rPr lang="cs-CZ" dirty="0" err="1" smtClean="0"/>
              <a:t>Čajková</a:t>
            </a:r>
            <a:r>
              <a:rPr lang="cs-CZ" dirty="0" smtClean="0"/>
              <a:t>, Veronika </a:t>
            </a:r>
            <a:r>
              <a:rPr lang="cs-CZ" dirty="0" err="1" smtClean="0"/>
              <a:t>Tomšejová</a:t>
            </a:r>
            <a:r>
              <a:rPr lang="cs-CZ" dirty="0" smtClean="0"/>
              <a:t>, </a:t>
            </a:r>
          </a:p>
          <a:p>
            <a:r>
              <a:rPr lang="cs-CZ" dirty="0" smtClean="0"/>
              <a:t>pod vedením </a:t>
            </a:r>
            <a:r>
              <a:rPr lang="cs-CZ" dirty="0" err="1" smtClean="0"/>
              <a:t>Kataríny</a:t>
            </a:r>
            <a:r>
              <a:rPr lang="cs-CZ" dirty="0" smtClean="0"/>
              <a:t> </a:t>
            </a:r>
            <a:r>
              <a:rPr lang="cs-CZ" dirty="0" err="1" smtClean="0"/>
              <a:t>Cáfalové</a:t>
            </a:r>
            <a:endParaRPr lang="cs-CZ" dirty="0"/>
          </a:p>
        </p:txBody>
      </p:sp>
      <p:pic>
        <p:nvPicPr>
          <p:cNvPr id="5" name="Zástupný symbol pro obsah 4" descr="3.místo I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2523" t="13159" r="28065" b="6136"/>
          <a:stretch>
            <a:fillRect/>
          </a:stretch>
        </p:blipFill>
        <p:spPr>
          <a:xfrm>
            <a:off x="539552" y="476672"/>
            <a:ext cx="2439455" cy="5976664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Vítěz ceny publika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67544" y="4797152"/>
            <a:ext cx="3034680" cy="1512168"/>
          </a:xfrm>
        </p:spPr>
        <p:txBody>
          <a:bodyPr>
            <a:normAutofit/>
          </a:bodyPr>
          <a:lstStyle/>
          <a:p>
            <a:r>
              <a:rPr lang="cs-CZ" sz="1600" b="1" dirty="0" smtClean="0"/>
              <a:t>Kronika jako půda</a:t>
            </a:r>
          </a:p>
          <a:p>
            <a:endParaRPr lang="cs-CZ" dirty="0" smtClean="0"/>
          </a:p>
          <a:p>
            <a:r>
              <a:rPr lang="cs-CZ" dirty="0" smtClean="0"/>
              <a:t>ZŠ a MŠ Dolní </a:t>
            </a:r>
            <a:r>
              <a:rPr lang="cs-CZ" dirty="0" err="1" smtClean="0"/>
              <a:t>Bojanovice</a:t>
            </a:r>
            <a:r>
              <a:rPr lang="cs-CZ" i="1" dirty="0" smtClean="0"/>
              <a:t>, </a:t>
            </a:r>
          </a:p>
          <a:p>
            <a:r>
              <a:rPr lang="cs-CZ" dirty="0" smtClean="0"/>
              <a:t>Anna Jansová, Ivana Kosinová, </a:t>
            </a:r>
          </a:p>
          <a:p>
            <a:r>
              <a:rPr lang="cs-CZ" dirty="0" smtClean="0"/>
              <a:t>Nikola </a:t>
            </a:r>
            <a:r>
              <a:rPr lang="cs-CZ" dirty="0" err="1" smtClean="0"/>
              <a:t>Tomšejová</a:t>
            </a:r>
            <a:r>
              <a:rPr lang="cs-CZ" dirty="0" smtClean="0"/>
              <a:t>,</a:t>
            </a:r>
            <a:r>
              <a:rPr lang="cs-CZ" b="1" dirty="0" smtClean="0"/>
              <a:t> </a:t>
            </a:r>
          </a:p>
          <a:p>
            <a:r>
              <a:rPr lang="cs-CZ" dirty="0" smtClean="0"/>
              <a:t>pod vedením</a:t>
            </a:r>
            <a:r>
              <a:rPr lang="cs-CZ" b="1" dirty="0" smtClean="0"/>
              <a:t> </a:t>
            </a:r>
            <a:r>
              <a:rPr lang="cs-CZ" dirty="0" smtClean="0"/>
              <a:t>Mgr. Blanky Kouřilové</a:t>
            </a:r>
            <a:endParaRPr lang="cs-CZ" dirty="0"/>
          </a:p>
        </p:txBody>
      </p:sp>
      <p:pic>
        <p:nvPicPr>
          <p:cNvPr id="5" name="Zástupný symbol pro obsah 4" descr="4.místo 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171" t="11512" r="13242" b="12724"/>
          <a:stretch>
            <a:fillRect/>
          </a:stretch>
        </p:blipFill>
        <p:spPr>
          <a:xfrm>
            <a:off x="3923928" y="692696"/>
            <a:ext cx="3744416" cy="555623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03648" y="548680"/>
            <a:ext cx="5897880" cy="781392"/>
          </a:xfrm>
        </p:spPr>
        <p:txBody>
          <a:bodyPr/>
          <a:lstStyle/>
          <a:p>
            <a:pPr algn="ctr"/>
            <a:r>
              <a:rPr lang="cs-CZ" dirty="0" smtClean="0"/>
              <a:t>Nesoutěžní kategorie – </a:t>
            </a:r>
            <a:br>
              <a:rPr lang="cs-CZ" dirty="0" smtClean="0"/>
            </a:br>
            <a:r>
              <a:rPr lang="cs-CZ" dirty="0" smtClean="0"/>
              <a:t>příroda kolem nás 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772816"/>
            <a:ext cx="1162472" cy="327112"/>
          </a:xfrm>
        </p:spPr>
        <p:txBody>
          <a:bodyPr/>
          <a:lstStyle/>
          <a:p>
            <a:r>
              <a:rPr lang="cs-CZ" dirty="0" smtClean="0"/>
              <a:t>Bez umístění</a:t>
            </a:r>
            <a:endParaRPr lang="cs-CZ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/>
        </p:nvGraphicFramePr>
        <p:xfrm>
          <a:off x="1187625" y="2465070"/>
          <a:ext cx="3888430" cy="2754316"/>
        </p:xfrm>
        <a:graphic>
          <a:graphicData uri="http://schemas.openxmlformats.org/drawingml/2006/table">
            <a:tbl>
              <a:tblPr/>
              <a:tblGrid>
                <a:gridCol w="843923"/>
                <a:gridCol w="773178"/>
                <a:gridCol w="1027506"/>
                <a:gridCol w="1243823"/>
              </a:tblGrid>
              <a:tr h="10192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i="1" dirty="0">
                          <a:latin typeface="Calibri"/>
                          <a:ea typeface="Calibri"/>
                          <a:cs typeface="Times New Roman"/>
                        </a:rPr>
                        <a:t>Pavouk na pavučině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49 x 39</a:t>
                      </a: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Martin Bartošek, Michal Nečas, Tobiáš Sendler, Lukáš Mičánek</a:t>
                      </a: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100" dirty="0" err="1" smtClean="0">
                          <a:latin typeface="Calibri"/>
                          <a:ea typeface="Calibri"/>
                          <a:cs typeface="Times New Roman"/>
                        </a:rPr>
                        <a:t>Lažánky</a:t>
                      </a:r>
                      <a:r>
                        <a:rPr lang="cs-CZ" sz="1100" dirty="0" smtClean="0">
                          <a:latin typeface="Calibri"/>
                          <a:ea typeface="Calibri"/>
                          <a:cs typeface="Times New Roman"/>
                        </a:rPr>
                        <a:t>,</a:t>
                      </a:r>
                      <a:r>
                        <a:rPr lang="cs-CZ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 Mgr. Ivona Tichá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i="1">
                          <a:latin typeface="Calibri"/>
                          <a:ea typeface="Calibri"/>
                          <a:cs typeface="Times New Roman"/>
                        </a:rPr>
                        <a:t>Barevní motýlci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70 x 50</a:t>
                      </a: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Adéla </a:t>
                      </a:r>
                      <a:r>
                        <a:rPr lang="cs-CZ" sz="1100" dirty="0" err="1" smtClean="0">
                          <a:latin typeface="Calibri"/>
                          <a:ea typeface="Calibri"/>
                          <a:cs typeface="Times New Roman"/>
                        </a:rPr>
                        <a:t>Helánová</a:t>
                      </a:r>
                      <a:r>
                        <a:rPr lang="cs-CZ" sz="110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Ivona Zavřelová, Nela </a:t>
                      </a:r>
                      <a:r>
                        <a:rPr lang="cs-CZ" sz="1100" dirty="0" err="1">
                          <a:latin typeface="Calibri"/>
                          <a:ea typeface="Calibri"/>
                          <a:cs typeface="Times New Roman"/>
                        </a:rPr>
                        <a:t>Jebáčková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100" dirty="0" err="1" smtClean="0">
                          <a:latin typeface="Calibri"/>
                          <a:ea typeface="Calibri"/>
                          <a:cs typeface="Times New Roman"/>
                        </a:rPr>
                        <a:t>Lažánky</a:t>
                      </a:r>
                      <a:r>
                        <a:rPr lang="cs-CZ" sz="110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cs-CZ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Mgr. Ivona Tichá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4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i="1" dirty="0">
                          <a:latin typeface="Calibri"/>
                          <a:ea typeface="Calibri"/>
                          <a:cs typeface="Times New Roman"/>
                        </a:rPr>
                        <a:t>Hřiby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49 x 39</a:t>
                      </a: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Oliver G</a:t>
                      </a:r>
                      <a:r>
                        <a:rPr lang="cs-CZ" sz="1100">
                          <a:latin typeface="Courier New"/>
                          <a:ea typeface="Calibri"/>
                          <a:cs typeface="Times New Roman"/>
                        </a:rPr>
                        <a:t>ö</a:t>
                      </a:r>
                      <a:r>
                        <a:rPr lang="cs-CZ" sz="1100">
                          <a:latin typeface="Calibri"/>
                          <a:ea typeface="Calibri"/>
                          <a:cs typeface="Times New Roman"/>
                        </a:rPr>
                        <a:t>tz, Jakub Striegler, Daniel Vít, Martin Mihula</a:t>
                      </a: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10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100" dirty="0" err="1" smtClean="0">
                          <a:latin typeface="Calibri"/>
                          <a:ea typeface="Calibri"/>
                          <a:cs typeface="Times New Roman"/>
                        </a:rPr>
                        <a:t>Lažánky</a:t>
                      </a:r>
                      <a:r>
                        <a:rPr lang="cs-CZ" sz="110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cs-CZ" sz="1100" baseline="0" dirty="0" smtClean="0">
                          <a:latin typeface="Calibri"/>
                          <a:ea typeface="Calibri"/>
                          <a:cs typeface="Times New Roman"/>
                        </a:rPr>
                        <a:t>Mgr. Ivona Tichá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6860" marR="668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8" name="Obrázek 7" descr="A 03 - IMG_1693.jpg"/>
          <p:cNvPicPr>
            <a:picLocks noChangeAspect="1"/>
          </p:cNvPicPr>
          <p:nvPr/>
        </p:nvPicPr>
        <p:blipFill>
          <a:blip r:embed="rId2" cstate="print"/>
          <a:srcRect l="27950" t="11019" r="27950" b="6294"/>
          <a:stretch>
            <a:fillRect/>
          </a:stretch>
        </p:blipFill>
        <p:spPr>
          <a:xfrm>
            <a:off x="5364088" y="1646802"/>
            <a:ext cx="2088232" cy="2610290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292080" y="4365104"/>
            <a:ext cx="515719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cs-CZ" sz="1200" i="1" dirty="0" smtClean="0">
                <a:latin typeface="Calibri"/>
                <a:ea typeface="Calibri"/>
                <a:cs typeface="Times New Roman"/>
              </a:rPr>
              <a:t>Hřiby</a:t>
            </a:r>
            <a:endParaRPr lang="cs-CZ" sz="1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5897880" cy="536104"/>
          </a:xfrm>
        </p:spPr>
        <p:txBody>
          <a:bodyPr/>
          <a:lstStyle/>
          <a:p>
            <a:pPr algn="ctr"/>
            <a:r>
              <a:rPr lang="cs-CZ" dirty="0"/>
              <a:t>Další pořadí a umístění</a:t>
            </a:r>
          </a:p>
        </p:txBody>
      </p:sp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2411760" y="1037348"/>
            <a:ext cx="46085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cs-CZ" sz="1400" dirty="0" smtClean="0">
                <a:latin typeface="Arial" pitchFamily="34" charset="0"/>
                <a:ea typeface="Calibri" pitchFamily="34" charset="0"/>
                <a:cs typeface="Times New Roman" pitchFamily="18" charset="0"/>
              </a:rPr>
              <a:t>I. </a:t>
            </a:r>
            <a:r>
              <a:rPr kumimoji="0" lang="cs-CZ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KATEGORIE = OKOUZLENÍ PŘÍRODOU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539552" y="1484784"/>
          <a:ext cx="5406648" cy="5038126"/>
        </p:xfrm>
        <a:graphic>
          <a:graphicData uri="http://schemas.openxmlformats.org/drawingml/2006/table">
            <a:tbl>
              <a:tblPr/>
              <a:tblGrid>
                <a:gridCol w="1351662"/>
                <a:gridCol w="1351662"/>
                <a:gridCol w="1351662"/>
                <a:gridCol w="1351662"/>
              </a:tblGrid>
              <a:tr h="1840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Ptačí sněm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Kolektiv třídy 3A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Ratíškovice</a:t>
                      </a:r>
                      <a:r>
                        <a:rPr lang="cs-CZ" sz="105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Alena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Šupálková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Mlok skvrnitý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Libuše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Karlínová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Jana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Pelánová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Natálie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Sapíková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Znojmo, nám.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Republiky 9,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Kateřina</a:t>
                      </a:r>
                      <a:r>
                        <a:rPr kumimoji="0" lang="cs-CZ" sz="105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Procházková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626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Potravní řetězec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Veronika Bartoníková, Veronika Šlapalová, Jana Sára Sekaninová, Jan Buchlovský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Archlebov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Mgr. Eva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Bartoníková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Kulty</a:t>
                      </a: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pohanů</a:t>
                      </a: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z </a:t>
                      </a:r>
                      <a:r>
                        <a:rPr lang="en-US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pravěkých</a:t>
                      </a: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sídel</a:t>
                      </a:r>
                      <a:r>
                        <a:rPr lang="en-US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US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Moravy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Martin Lauer, Jakub Frantel, Lukáš Pánek, Tomáš Fanta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Gymnázium, SOŠ a SOU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Mikulov,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Jana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Tichá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Jaguár – symbol ohrožené přírody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Sára Čechová, natálie Sapíková, Johana S</a:t>
                      </a:r>
                      <a:r>
                        <a:rPr lang="cs-CZ" sz="1050">
                          <a:latin typeface="Courier New"/>
                          <a:ea typeface="Calibri"/>
                          <a:cs typeface="Times New Roman"/>
                        </a:rPr>
                        <a:t>ϋ</a:t>
                      </a: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senbeková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Znojmo, nám.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Republiky 9,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Kateřina</a:t>
                      </a:r>
                      <a:r>
                        <a:rPr kumimoji="0" lang="cs-CZ" sz="105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Procházková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Otisky přírody II.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Klára Binková, Filip Munduch, Klára Veldamonová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ZUŠ Pavla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Křížkovského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Brno,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Zuzana </a:t>
                      </a:r>
                      <a:r>
                        <a:rPr lang="cs-CZ" sz="105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Pazdírková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4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Svítání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Adéla Dvořáková, Adéla Mrkůsová, Regina Urubková, Marcela Šubrtová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Svatobořice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Mistřín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Martina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Hálová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60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Potravní vazby v přírodě II. - Liška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Anna Kameníková, Kristýna Kovaříková, Jaroslava Sovová</a:t>
                      </a: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Lažánky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Mgr.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Jana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Ševčíková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010" marR="6001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Obrázek 8" descr="B 16 - IMG_1725.JPG"/>
          <p:cNvPicPr>
            <a:picLocks noChangeAspect="1"/>
          </p:cNvPicPr>
          <p:nvPr/>
        </p:nvPicPr>
        <p:blipFill>
          <a:blip r:embed="rId2" cstate="print"/>
          <a:srcRect l="10226" t="6522" r="21262" b="11950"/>
          <a:stretch>
            <a:fillRect/>
          </a:stretch>
        </p:blipFill>
        <p:spPr>
          <a:xfrm rot="16200000">
            <a:off x="5646327" y="3074754"/>
            <a:ext cx="2736304" cy="157258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6228184" y="5373216"/>
            <a:ext cx="624338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200" i="1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Stromy</a:t>
            </a:r>
            <a:endParaRPr lang="cs-CZ" sz="1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1115616" y="476672"/>
          <a:ext cx="6264696" cy="6067496"/>
        </p:xfrm>
        <a:graphic>
          <a:graphicData uri="http://schemas.openxmlformats.org/drawingml/2006/table">
            <a:tbl>
              <a:tblPr/>
              <a:tblGrid>
                <a:gridCol w="1566174"/>
                <a:gridCol w="1566174"/>
                <a:gridCol w="1566174"/>
                <a:gridCol w="1566174"/>
              </a:tblGrid>
              <a:tr h="415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Jak se sype čas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Petra Kolajová, Martin Lauer, Tereza Kroupová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Gymnázium, SOŠ a SOU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Mikulov,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Jana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Tichá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Rok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stromu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Sára Motyčková, Andrea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Kozumplíková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Veronika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Sečková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Marie Kolaříková, Michal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Uřičář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Michal Fridrich, Jiří Tomeček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CZŠ Veselí nad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Moravou, Mgr. Jindřiška Berková a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Františka Kolská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14.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Roční období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Sára Motyčková, Andrea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Kozumplíková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Veronika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Sečková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Marie Kolaříková, Michal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Uřičář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Michal Fridrich, Jiří Tomeček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CZŠ Veselí nad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Moravou, Mgr. Jindřiška Berková a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Františka Kolská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0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15.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Stromy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Sára Motyčková, Andrea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Kozumplíková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Veronika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Sečková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Marie Kolaříková, Michal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Uřičář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Michal Fridrich, Jiří Tomeček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CZŠ Veselí nad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Moravou, Mgr. Jindřiška Berková a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Františka Kolská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16.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Tunel času a ztráty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Lukáš Pánek, Tomáš Fanta, Martin Launer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Gymnázium, SOŠ a SOU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Mikulov,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Jana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Tichá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536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17.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Liška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Filip Dufenk, Vojtěch Herman, Denis Dujmovič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Svatobořice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Mistřín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Martina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Hálová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38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18.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Mikulčická bazilika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Veronika Bartoníková, Veronika Šlapalová, Jana Sára Sekaninová, Jan Buchlovský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Archlebov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Mgr. Eva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Bartoníková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18.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Kuliočko I. 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Jáchym Lisý, Josef Řihák, Šimon Krist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 pitchFamily="34" charset="0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Vacenovice</a:t>
                      </a:r>
                      <a:r>
                        <a:rPr lang="cs-CZ" sz="105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,</a:t>
                      </a:r>
                      <a:r>
                        <a:rPr kumimoji="0" lang="de-AT" sz="180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</a:t>
                      </a:r>
                      <a:r>
                        <a:rPr kumimoji="0" lang="de-AT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Liběna</a:t>
                      </a:r>
                      <a:r>
                        <a:rPr kumimoji="0" lang="de-AT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Lisá</a:t>
                      </a:r>
                      <a:endParaRPr lang="cs-CZ" sz="1050" b="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18.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Kuliočko III. 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Petr Fridrich, Saša Šťastná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 pitchFamily="34" charset="0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Vacenovice</a:t>
                      </a:r>
                      <a:r>
                        <a:rPr lang="cs-CZ" sz="105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</a:t>
                      </a:r>
                      <a:r>
                        <a:rPr kumimoji="0" lang="de-AT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Liběna</a:t>
                      </a:r>
                      <a:r>
                        <a:rPr kumimoji="0" lang="de-AT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Lisá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6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19.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I.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Kuliočko II. 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Lukáš Svoboda, Vojta Čopf</a:t>
                      </a: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 pitchFamily="34" charset="0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 pitchFamily="34" charset="0"/>
                          <a:ea typeface="Calibri"/>
                          <a:cs typeface="Times New Roman"/>
                        </a:rPr>
                        <a:t>Vacenovice</a:t>
                      </a:r>
                      <a:r>
                        <a:rPr lang="cs-CZ" sz="1050" dirty="0" smtClean="0">
                          <a:latin typeface="Calibri" pitchFamily="34" charset="0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</a:t>
                      </a:r>
                      <a:r>
                        <a:rPr kumimoji="0" lang="de-AT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Liběna</a:t>
                      </a:r>
                      <a:r>
                        <a:rPr kumimoji="0" lang="de-AT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de-AT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Lisá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0158" marR="4015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>
            <a:spLocks noGrp="1"/>
          </p:cNvSpPr>
          <p:nvPr>
            <p:ph type="body" idx="2"/>
          </p:nvPr>
        </p:nvSpPr>
        <p:spPr>
          <a:xfrm>
            <a:off x="1331640" y="476672"/>
            <a:ext cx="5897880" cy="602512"/>
          </a:xfrm>
        </p:spPr>
        <p:txBody>
          <a:bodyPr/>
          <a:lstStyle/>
          <a:p>
            <a:pPr lvl="0" algn="ctr"/>
            <a:r>
              <a:rPr lang="cs-CZ" sz="1800" dirty="0" smtClean="0"/>
              <a:t>II. KATEGORIE </a:t>
            </a:r>
            <a:r>
              <a:rPr lang="cs-CZ" sz="1800" dirty="0"/>
              <a:t>= </a:t>
            </a:r>
            <a:r>
              <a:rPr lang="cs-CZ" sz="1800" dirty="0" smtClean="0"/>
              <a:t>PŮDA JAKO </a:t>
            </a:r>
            <a:r>
              <a:rPr lang="cs-CZ" sz="1800" dirty="0"/>
              <a:t>KRONIKA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8" name="Obrázek 7" descr="C 02 - IMG_1733.JPG"/>
          <p:cNvPicPr>
            <a:picLocks noChangeAspect="1"/>
          </p:cNvPicPr>
          <p:nvPr/>
        </p:nvPicPr>
        <p:blipFill>
          <a:blip r:embed="rId2" cstate="print"/>
          <a:srcRect l="31100" t="11019" r="29525" b="5113"/>
          <a:stretch>
            <a:fillRect/>
          </a:stretch>
        </p:blipFill>
        <p:spPr>
          <a:xfrm>
            <a:off x="323528" y="1268760"/>
            <a:ext cx="2016224" cy="2863038"/>
          </a:xfrm>
          <a:prstGeom prst="rect">
            <a:avLst/>
          </a:prstGeom>
        </p:spPr>
      </p:pic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2627784" y="980728"/>
          <a:ext cx="4752528" cy="5439360"/>
        </p:xfrm>
        <a:graphic>
          <a:graphicData uri="http://schemas.openxmlformats.org/drawingml/2006/table">
            <a:tbl>
              <a:tblPr/>
              <a:tblGrid>
                <a:gridCol w="1188132"/>
                <a:gridCol w="1188132"/>
                <a:gridCol w="1188132"/>
                <a:gridCol w="1188132"/>
              </a:tblGrid>
              <a:tr h="613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Kronika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jako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půda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Anna Jansová, Ivana Kosinová, Nikola Tomšejová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Dolní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Bojanovice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Mgr. Blanka Kouřilová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Nález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lebk</a:t>
                      </a:r>
                      <a:r>
                        <a:rPr lang="cs-CZ" sz="1050" i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Lukáš Maršálek, Tomáš Maršálek, Petr Miklík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Svatobořice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Mistřín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Martina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Hálová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Kronika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pravěku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Eliška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Komosná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Jana Straková, Leona Jordánová, Denisa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Zhřívalová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Dolní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Bojanovice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Mgr. Blanka Kouřilová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80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Tři vázy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Lenka Moudrá, Leona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Strmisková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Pavel Malík, Tomáš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Buchlovský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Archlebov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Martina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Seloucká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8.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Hliněná minulost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Veronika Volfová, Eliška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Fínová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Pavla Navrátilová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 P.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Křížkovského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Brno,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Zuzana </a:t>
                      </a:r>
                      <a:r>
                        <a:rPr lang="cs-CZ" sz="105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Pazdírková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50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9.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Velkomoravské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hradiště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v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Mikulčicích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Eva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Stavinohová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Simona Sedláčková, Kristýna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Štosová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Archlebov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Martina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Seloucká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225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10.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Spirály času - Triptych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Anna Malásková, Nikola Sellnerový, Wlasta Laurenčíková, Aneta Vařáková, matěj Mihalík</a:t>
                      </a: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Gymnázium, SOŠ a SOU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Mikulov,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Jana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Tichá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3544" marR="53544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Obdélník 11"/>
          <p:cNvSpPr/>
          <p:nvPr/>
        </p:nvSpPr>
        <p:spPr>
          <a:xfrm>
            <a:off x="323528" y="4293096"/>
            <a:ext cx="893065" cy="29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200" i="1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Nález</a:t>
            </a:r>
            <a:r>
              <a:rPr lang="de-AT" sz="1200" i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de-AT" sz="1200" i="1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lebk</a:t>
            </a:r>
            <a:r>
              <a:rPr lang="cs-CZ" sz="1200" i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y</a:t>
            </a:r>
            <a:endParaRPr lang="cs-CZ" sz="1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403648" y="260648"/>
          <a:ext cx="5095104" cy="6567805"/>
        </p:xfrm>
        <a:graphic>
          <a:graphicData uri="http://schemas.openxmlformats.org/drawingml/2006/table">
            <a:tbl>
              <a:tblPr/>
              <a:tblGrid>
                <a:gridCol w="1273776"/>
                <a:gridCol w="1273776"/>
                <a:gridCol w="1273776"/>
                <a:gridCol w="1273776"/>
              </a:tblGrid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11.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Duha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nad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Žeravicemi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Monika Lagová, Pavla Kučerová, Tereza Škodíková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J.A.Komenského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Žeravice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Karel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Fiala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12.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Půda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jako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kolébka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civilizace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Kateřina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Mochťáková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Kristýna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Greplová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Iveta Spěváková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Gymnázium, SOŠ a SOU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Mikulov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Jana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Tichá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13.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Cesta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vývoje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Pavlína Ševčíková, Natálie Lekavá, Petra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Bílíková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jitka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Nedvědická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Dolní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Bojanovice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Mgr. Blanka Kouřilová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14.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Historie v půdě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Eliška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Ficková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Michaela Pohanková, Nikola Bůžková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J.A.Komenského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Žeravice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Karel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Fiala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15.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Jeskynní malba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Michaela Říhová, Barbora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Minarčíková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Kateřina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Souralová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 P.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Křížkovského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Brno,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Zuzana </a:t>
                      </a:r>
                      <a:r>
                        <a:rPr lang="cs-CZ" sz="105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Pazdírková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125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16.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Věstonická Venuše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Simona Mořická, Adéla Miklíková, Veronika Padalíková, Michaela Varmužová, Zdeňka Varmužová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a MŠ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Svatobořice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–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Mistřín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Martina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Hálová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502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17.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Život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Barbora Dúbravová, Klaudia Melišová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SŠPU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Hodonín,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Hana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Češková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18.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Písek času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Jana Kvasničková, Michaela Žáková, Adéla Daňhelová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Gymnázium P.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Křížkovského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Brno, Mgr.</a:t>
                      </a:r>
                      <a:r>
                        <a:rPr lang="cs-CZ" sz="1050" baseline="0" dirty="0" smtClean="0">
                          <a:latin typeface="Calibri"/>
                          <a:ea typeface="Calibri"/>
                          <a:cs typeface="Times New Roman"/>
                        </a:rPr>
                        <a:t> Zuzana </a:t>
                      </a:r>
                      <a:r>
                        <a:rPr lang="cs-CZ" sz="1050" baseline="0" dirty="0" err="1" smtClean="0">
                          <a:latin typeface="Calibri"/>
                          <a:ea typeface="Calibri"/>
                          <a:cs typeface="Times New Roman"/>
                        </a:rPr>
                        <a:t>Pazdírková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19.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Před sklizní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Vendula Kozinová, Marie Fialová, Lenka Pohanková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J.A.Komenského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Žeravice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Karel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Fiala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75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20. </a:t>
                      </a:r>
                      <a:r>
                        <a:rPr lang="cs-CZ" sz="1050" b="1" dirty="0" smtClean="0">
                          <a:latin typeface="Calibri"/>
                          <a:ea typeface="Calibri"/>
                          <a:cs typeface="Times New Roman"/>
                        </a:rPr>
                        <a:t>místo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Po stopách praotce Čecha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Nikola Márová, Lucie Slezáková, Tereza Zálešáková</a:t>
                      </a: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Archlebov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, Martina </a:t>
                      </a:r>
                      <a:r>
                        <a:rPr lang="cs-CZ" sz="1050" dirty="0" err="1" smtClean="0">
                          <a:latin typeface="Calibri"/>
                          <a:ea typeface="Calibri"/>
                          <a:cs typeface="Times New Roman"/>
                        </a:rPr>
                        <a:t>Seloucká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178" marR="4517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115616" y="620688"/>
          <a:ext cx="5849620" cy="1472184"/>
        </p:xfrm>
        <a:graphic>
          <a:graphicData uri="http://schemas.openxmlformats.org/drawingml/2006/table">
            <a:tbl>
              <a:tblPr/>
              <a:tblGrid>
                <a:gridCol w="1462405"/>
                <a:gridCol w="1462405"/>
                <a:gridCol w="1462405"/>
                <a:gridCol w="1462405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21. </a:t>
                      </a:r>
                      <a:r>
                        <a:rPr lang="cs-CZ" sz="1050" b="1" dirty="0" smtClean="0">
                          <a:latin typeface="Calibri"/>
                          <a:ea typeface="Calibri"/>
                          <a:cs typeface="Times New Roman"/>
                        </a:rPr>
                        <a:t>místo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Znojemská rotunda jako strážkyně staletí II.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Lucie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Dluhošová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Markéta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Petrošová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Alžběta Zdražilová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Znojmo, nám.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Republiky 9,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Kateřina</a:t>
                      </a:r>
                      <a:r>
                        <a:rPr kumimoji="0" lang="cs-CZ" sz="105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Procházková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22. </a:t>
                      </a:r>
                      <a:r>
                        <a:rPr lang="cs-CZ" sz="1050" b="1" dirty="0" smtClean="0">
                          <a:latin typeface="Calibri"/>
                          <a:ea typeface="Calibri"/>
                          <a:cs typeface="Times New Roman"/>
                        </a:rPr>
                        <a:t>místo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Znojemská rotunda jako strážkyně staletí I. 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Lucie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Dluhošová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Markéta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Petrošová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Alžběta Zdražilová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ZŠ Znojmo, nám.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Republiky 9,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Kateřina</a:t>
                      </a:r>
                      <a:r>
                        <a:rPr kumimoji="0" lang="cs-CZ" sz="1050" kern="1200" baseline="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Procházková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23. </a:t>
                      </a:r>
                      <a:r>
                        <a:rPr lang="cs-CZ" sz="1050" b="1" dirty="0" smtClean="0">
                          <a:latin typeface="Calibri"/>
                          <a:ea typeface="Calibri"/>
                          <a:cs typeface="Times New Roman"/>
                        </a:rPr>
                        <a:t>místo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Šnečí obydlí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Imrich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Tokoš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Kamila Slámová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SŠPU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Hodonín,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Hana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Češková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Obrázek 6" descr="C 10 - IMG_1749.jpg"/>
          <p:cNvPicPr>
            <a:picLocks noChangeAspect="1"/>
          </p:cNvPicPr>
          <p:nvPr/>
        </p:nvPicPr>
        <p:blipFill>
          <a:blip r:embed="rId2" cstate="print"/>
          <a:srcRect l="18500" t="1984" r="18501" b="3185"/>
          <a:stretch>
            <a:fillRect/>
          </a:stretch>
        </p:blipFill>
        <p:spPr>
          <a:xfrm>
            <a:off x="2051720" y="2492896"/>
            <a:ext cx="3791814" cy="3744416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5940152" y="5589240"/>
            <a:ext cx="1817292" cy="645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200" i="1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Velkomoravské</a:t>
            </a:r>
            <a:r>
              <a:rPr lang="de-AT" sz="1200" i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r>
              <a:rPr lang="de-AT" sz="1200" i="1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hradiště</a:t>
            </a:r>
            <a:r>
              <a:rPr lang="de-AT" sz="1200" i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 </a:t>
            </a:r>
            <a:endParaRPr lang="cs-CZ" sz="1200" i="1" dirty="0" smtClean="0"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200" i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v </a:t>
            </a:r>
            <a:r>
              <a:rPr lang="de-AT" sz="1200" i="1" dirty="0" err="1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Mikulčicích</a:t>
            </a:r>
            <a:endParaRPr lang="cs-CZ" sz="1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195736" y="332656"/>
            <a:ext cx="397852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cs-CZ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Times New Roman" pitchFamily="18" charset="0"/>
              </a:rPr>
              <a:t>III. KATEGORIE = OBRAZY Z DĚJIN</a:t>
            </a:r>
            <a:endParaRPr kumimoji="0" lang="cs-CZ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2411760" y="2564904"/>
          <a:ext cx="5328592" cy="2952328"/>
        </p:xfrm>
        <a:graphic>
          <a:graphicData uri="http://schemas.openxmlformats.org/drawingml/2006/table">
            <a:tbl>
              <a:tblPr/>
              <a:tblGrid>
                <a:gridCol w="1224136"/>
                <a:gridCol w="1035456"/>
                <a:gridCol w="1534500"/>
                <a:gridCol w="1534500"/>
              </a:tblGrid>
              <a:tr h="885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4.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Střípky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z 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Velké</a:t>
                      </a: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de-AT" sz="1050" i="1" dirty="0" err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Moravy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Pavel Fojtík, Kristýna Šopfová, Ludmila Čechová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Purkyňovo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 gymnázium Strážnice </a:t>
                      </a:r>
                      <a:endParaRPr lang="cs-CZ" sz="1050" dirty="0" smtClean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en-US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PhDr</a:t>
                      </a:r>
                      <a:r>
                        <a:rPr kumimoji="0" lang="en-US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BcA</a:t>
                      </a:r>
                      <a:r>
                        <a:rPr kumimoji="0" lang="en-US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. </a:t>
                      </a:r>
                      <a:r>
                        <a:rPr kumimoji="0" lang="en-US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Jaroslav</a:t>
                      </a:r>
                      <a:r>
                        <a:rPr kumimoji="0" lang="en-US" sz="1050" b="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b="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Žák</a:t>
                      </a:r>
                      <a:endParaRPr lang="cs-CZ" sz="600" b="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569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5.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Zdobnost ženy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Veronika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Tomšejová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Žaneta Mrkvová, Petra Tomečková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SOŠ a SOU oděvní,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Strážnice,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Katarína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Cáfalová</a:t>
                      </a:r>
                      <a:endParaRPr lang="cs-CZ" sz="1050" dirty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6.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Karel IV.</a:t>
                      </a:r>
                      <a:endParaRPr lang="cs-CZ" sz="105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>
                          <a:latin typeface="Calibri"/>
                          <a:ea typeface="Calibri"/>
                          <a:cs typeface="Times New Roman"/>
                        </a:rPr>
                        <a:t>Tereza Lupačová, Lucie Svobodová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SŠPU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Hodonín,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Hana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Češková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4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b="1" dirty="0">
                          <a:latin typeface="Calibri"/>
                          <a:ea typeface="Calibri"/>
                          <a:cs typeface="Times New Roman"/>
                        </a:rPr>
                        <a:t>7.</a:t>
                      </a:r>
                      <a:r>
                        <a:rPr lang="cs-CZ" sz="1050" b="1" dirty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cs-CZ" sz="1050" b="1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místo III.</a:t>
                      </a:r>
                      <a:r>
                        <a:rPr lang="cs-CZ" sz="1050" b="1" baseline="0" dirty="0" smtClean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 kat.</a:t>
                      </a:r>
                      <a:endParaRPr lang="cs-CZ" sz="105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de-AT" sz="1050" i="1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Shakespeare</a:t>
                      </a:r>
                      <a:endParaRPr lang="cs-CZ" sz="105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Lucie </a:t>
                      </a:r>
                      <a:r>
                        <a:rPr lang="cs-CZ" sz="1050" dirty="0" err="1">
                          <a:latin typeface="Calibri"/>
                          <a:ea typeface="Calibri"/>
                          <a:cs typeface="Times New Roman"/>
                        </a:rPr>
                        <a:t>Ďurovková</a:t>
                      </a: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, Michaela Hanáková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050" dirty="0">
                          <a:latin typeface="Calibri"/>
                          <a:ea typeface="Calibri"/>
                          <a:cs typeface="Times New Roman"/>
                        </a:rPr>
                        <a:t>SŠPU </a:t>
                      </a:r>
                      <a:r>
                        <a:rPr lang="cs-CZ" sz="1050" dirty="0" smtClean="0">
                          <a:latin typeface="Calibri"/>
                          <a:ea typeface="Calibri"/>
                          <a:cs typeface="Times New Roman"/>
                        </a:rPr>
                        <a:t>Hodonín, 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Mgr.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Hana</a:t>
                      </a:r>
                      <a:r>
                        <a:rPr kumimoji="0" lang="en-US" sz="1050" kern="1200" dirty="0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sz="1050" kern="1200" dirty="0" err="1" smtClean="0">
                          <a:solidFill>
                            <a:schemeClr val="tx1"/>
                          </a:solidFill>
                          <a:latin typeface="Calibri" pitchFamily="34" charset="0"/>
                          <a:ea typeface="+mn-ea"/>
                          <a:cs typeface="+mn-cs"/>
                        </a:rPr>
                        <a:t>Češková</a:t>
                      </a:r>
                      <a:endParaRPr lang="cs-CZ" sz="1050" dirty="0" smtClean="0"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8" name="Obrázek 7" descr="D 04 - IMG_1789.JPG"/>
          <p:cNvPicPr>
            <a:picLocks noChangeAspect="1"/>
          </p:cNvPicPr>
          <p:nvPr/>
        </p:nvPicPr>
        <p:blipFill>
          <a:blip r:embed="rId2" cstate="print"/>
          <a:srcRect l="25588" t="8657" r="31100" b="5113"/>
          <a:stretch>
            <a:fillRect/>
          </a:stretch>
        </p:blipFill>
        <p:spPr>
          <a:xfrm>
            <a:off x="395536" y="1124744"/>
            <a:ext cx="1728192" cy="2293782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323528" y="3501008"/>
            <a:ext cx="720080" cy="29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e-AT" sz="1200" i="1" dirty="0" smtClean="0">
                <a:solidFill>
                  <a:srgbClr val="000000"/>
                </a:solidFill>
                <a:latin typeface="Calibri"/>
                <a:ea typeface="Calibri"/>
                <a:cs typeface="Times New Roman"/>
              </a:rPr>
              <a:t>Karel IV.</a:t>
            </a:r>
            <a:endParaRPr lang="cs-CZ" sz="1200" dirty="0">
              <a:latin typeface="Calibri"/>
              <a:ea typeface="Calibri"/>
              <a:cs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nadpis 5"/>
          <p:cNvSpPr>
            <a:spLocks noGrp="1"/>
          </p:cNvSpPr>
          <p:nvPr>
            <p:ph type="subTitle" idx="1"/>
          </p:nvPr>
        </p:nvSpPr>
        <p:spPr>
          <a:xfrm>
            <a:off x="5364088" y="6093296"/>
            <a:ext cx="3393164" cy="504056"/>
          </a:xfrm>
        </p:spPr>
        <p:txBody>
          <a:bodyPr>
            <a:normAutofit/>
          </a:bodyPr>
          <a:lstStyle/>
          <a:p>
            <a:r>
              <a:rPr lang="cs-CZ" sz="1600" dirty="0" smtClean="0"/>
              <a:t>Zpracovala: Mgr. Silvie Malíková</a:t>
            </a:r>
            <a:endParaRPr lang="cs-CZ" sz="1600" dirty="0"/>
          </a:p>
        </p:txBody>
      </p:sp>
      <p:sp>
        <p:nvSpPr>
          <p:cNvPr id="7" name="Obdélník 6"/>
          <p:cNvSpPr/>
          <p:nvPr/>
        </p:nvSpPr>
        <p:spPr>
          <a:xfrm>
            <a:off x="3491880" y="476672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dirty="0" smtClean="0">
                <a:solidFill>
                  <a:schemeClr val="bg1"/>
                </a:solidFill>
              </a:rPr>
              <a:t>Mgr. Silvie Malíková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kulturně-výchovná pracovnice</a:t>
            </a:r>
          </a:p>
          <a:p>
            <a:r>
              <a:rPr lang="cs-CZ" sz="1600" dirty="0" smtClean="0">
                <a:solidFill>
                  <a:schemeClr val="bg1"/>
                </a:solidFill>
              </a:rPr>
              <a:t>Tel.: 518 357 293</a:t>
            </a:r>
          </a:p>
          <a:p>
            <a:r>
              <a:rPr lang="cs-CZ" sz="1600" dirty="0" err="1" smtClean="0">
                <a:solidFill>
                  <a:schemeClr val="bg1"/>
                </a:solidFill>
              </a:rPr>
              <a:t>Mailová</a:t>
            </a:r>
            <a:r>
              <a:rPr lang="cs-CZ" sz="1600" dirty="0" smtClean="0">
                <a:solidFill>
                  <a:schemeClr val="bg1"/>
                </a:solidFill>
              </a:rPr>
              <a:t> adresa: </a:t>
            </a:r>
            <a:r>
              <a:rPr lang="cs-CZ" sz="1600" dirty="0" smtClean="0">
                <a:solidFill>
                  <a:schemeClr val="bg1"/>
                </a:solidFill>
                <a:hlinkClick r:id="rId2"/>
              </a:rPr>
              <a:t>s.</a:t>
            </a:r>
            <a:r>
              <a:rPr lang="cs-CZ" sz="1600" dirty="0" err="1" smtClean="0">
                <a:solidFill>
                  <a:schemeClr val="bg1"/>
                </a:solidFill>
                <a:hlinkClick r:id="rId2"/>
              </a:rPr>
              <a:t>malikova</a:t>
            </a:r>
            <a:r>
              <a:rPr lang="cs-CZ" sz="1600" dirty="0" smtClean="0">
                <a:solidFill>
                  <a:schemeClr val="bg1"/>
                </a:solidFill>
                <a:hlinkClick r:id="rId2"/>
              </a:rPr>
              <a:t>@</a:t>
            </a:r>
            <a:r>
              <a:rPr lang="cs-CZ" sz="1600" dirty="0" err="1" smtClean="0">
                <a:solidFill>
                  <a:schemeClr val="bg1"/>
                </a:solidFill>
                <a:hlinkClick r:id="rId2"/>
              </a:rPr>
              <a:t>masaryk.info</a:t>
            </a:r>
            <a:r>
              <a:rPr lang="cs-CZ" sz="1600" dirty="0" smtClean="0">
                <a:solidFill>
                  <a:schemeClr val="bg1"/>
                </a:solidFill>
              </a:rPr>
              <a:t> </a:t>
            </a:r>
          </a:p>
          <a:p>
            <a:endParaRPr lang="cs-CZ" sz="1600" dirty="0" smtClean="0">
              <a:solidFill>
                <a:schemeClr val="bg1"/>
              </a:solidFill>
            </a:endParaRPr>
          </a:p>
          <a:p>
            <a:endParaRPr lang="cs-CZ" sz="1600" dirty="0" smtClean="0">
              <a:solidFill>
                <a:schemeClr val="bg1"/>
              </a:solidFill>
            </a:endParaRPr>
          </a:p>
          <a:p>
            <a:r>
              <a:rPr lang="cs-CZ" sz="1100" dirty="0" smtClean="0">
                <a:solidFill>
                  <a:schemeClr val="bg1"/>
                </a:solidFill>
              </a:rPr>
              <a:t>PhDr. František Synek</a:t>
            </a:r>
          </a:p>
          <a:p>
            <a:r>
              <a:rPr lang="cs-CZ" sz="1100" dirty="0">
                <a:solidFill>
                  <a:schemeClr val="bg1"/>
                </a:solidFill>
              </a:rPr>
              <a:t>v</a:t>
            </a:r>
            <a:r>
              <a:rPr lang="cs-CZ" sz="1100" dirty="0" smtClean="0">
                <a:solidFill>
                  <a:schemeClr val="bg1"/>
                </a:solidFill>
              </a:rPr>
              <a:t>edoucí památníku </a:t>
            </a:r>
            <a:endParaRPr lang="cs-CZ" sz="1100" dirty="0">
              <a:solidFill>
                <a:schemeClr val="bg1"/>
              </a:solidFill>
            </a:endParaRPr>
          </a:p>
          <a:p>
            <a:r>
              <a:rPr lang="cs-CZ" sz="1100" dirty="0" smtClean="0">
                <a:solidFill>
                  <a:schemeClr val="bg1"/>
                </a:solidFill>
              </a:rPr>
              <a:t>Tel.: 518 357 293</a:t>
            </a:r>
          </a:p>
          <a:p>
            <a:r>
              <a:rPr lang="cs-CZ" sz="1100" dirty="0" err="1" smtClean="0">
                <a:solidFill>
                  <a:schemeClr val="bg1"/>
                </a:solidFill>
              </a:rPr>
              <a:t>Mailová</a:t>
            </a:r>
            <a:r>
              <a:rPr lang="cs-CZ" sz="1100" dirty="0" smtClean="0">
                <a:solidFill>
                  <a:schemeClr val="bg1"/>
                </a:solidFill>
              </a:rPr>
              <a:t> adresa: </a:t>
            </a:r>
            <a:r>
              <a:rPr lang="cs-CZ" sz="1100" dirty="0" err="1" smtClean="0">
                <a:solidFill>
                  <a:schemeClr val="bg1"/>
                </a:solidFill>
                <a:hlinkClick r:id="rId3"/>
              </a:rPr>
              <a:t>f.synek</a:t>
            </a:r>
            <a:r>
              <a:rPr lang="cs-CZ" sz="1100" dirty="0" smtClean="0">
                <a:solidFill>
                  <a:schemeClr val="bg1"/>
                </a:solidFill>
                <a:hlinkClick r:id="rId3"/>
              </a:rPr>
              <a:t>@</a:t>
            </a:r>
            <a:r>
              <a:rPr lang="cs-CZ" sz="1100" dirty="0" err="1" smtClean="0">
                <a:solidFill>
                  <a:schemeClr val="bg1"/>
                </a:solidFill>
                <a:hlinkClick r:id="rId3"/>
              </a:rPr>
              <a:t>masaryk.info</a:t>
            </a:r>
            <a:r>
              <a:rPr lang="cs-CZ" sz="1100" dirty="0" smtClean="0">
                <a:solidFill>
                  <a:schemeClr val="bg1"/>
                </a:solidFill>
              </a:rPr>
              <a:t> </a:t>
            </a:r>
          </a:p>
          <a:p>
            <a:endParaRPr lang="cs-CZ" sz="1600" dirty="0" smtClean="0">
              <a:solidFill>
                <a:schemeClr val="bg1"/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  <a:p>
            <a:endParaRPr lang="cs-CZ" sz="1600" dirty="0" smtClean="0">
              <a:solidFill>
                <a:schemeClr val="bg1"/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  <a:p>
            <a:endParaRPr lang="cs-CZ" sz="1600" dirty="0" smtClean="0">
              <a:solidFill>
                <a:schemeClr val="bg1"/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  <a:p>
            <a:endParaRPr lang="cs-CZ" sz="1600" dirty="0">
              <a:solidFill>
                <a:schemeClr val="bg1"/>
              </a:solidFill>
            </a:endParaRPr>
          </a:p>
          <a:p>
            <a:r>
              <a:rPr lang="cs-CZ" sz="1600" dirty="0" smtClean="0">
                <a:solidFill>
                  <a:schemeClr val="bg1"/>
                </a:solidFill>
              </a:rPr>
              <a:t>Informace dále na: </a:t>
            </a:r>
            <a:r>
              <a:rPr lang="cs-CZ" sz="1600" dirty="0" smtClean="0">
                <a:solidFill>
                  <a:schemeClr val="bg1"/>
                </a:solidFill>
                <a:hlinkClick r:id="rId4"/>
              </a:rPr>
              <a:t>www.</a:t>
            </a:r>
            <a:r>
              <a:rPr lang="cs-CZ" sz="1600" dirty="0" err="1" smtClean="0">
                <a:solidFill>
                  <a:schemeClr val="bg1"/>
                </a:solidFill>
                <a:hlinkClick r:id="rId4"/>
              </a:rPr>
              <a:t>mikulcice</a:t>
            </a:r>
            <a:r>
              <a:rPr lang="cs-CZ" sz="1600" dirty="0" smtClean="0">
                <a:solidFill>
                  <a:schemeClr val="bg1"/>
                </a:solidFill>
                <a:hlinkClick r:id="rId4"/>
              </a:rPr>
              <a:t>-valy.</a:t>
            </a:r>
            <a:r>
              <a:rPr lang="cs-CZ" sz="1600" dirty="0" err="1" smtClean="0">
                <a:solidFill>
                  <a:schemeClr val="bg1"/>
                </a:solidFill>
                <a:hlinkClick r:id="rId4"/>
              </a:rPr>
              <a:t>info</a:t>
            </a:r>
            <a:r>
              <a:rPr lang="cs-CZ" sz="1600" dirty="0" smtClean="0">
                <a:solidFill>
                  <a:schemeClr val="bg1"/>
                </a:solidFill>
              </a:rPr>
              <a:t>, programy pro školy a děti, Čarovné barvy země (2011/2012)</a:t>
            </a:r>
          </a:p>
          <a:p>
            <a:endParaRPr lang="cs-CZ" dirty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23528" y="404664"/>
            <a:ext cx="182934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Bližší informace</a:t>
            </a:r>
          </a:p>
          <a:p>
            <a:r>
              <a:rPr lang="cs-CZ" dirty="0"/>
              <a:t>k</a:t>
            </a:r>
            <a:r>
              <a:rPr lang="cs-CZ" dirty="0" smtClean="0"/>
              <a:t> samotné</a:t>
            </a:r>
          </a:p>
          <a:p>
            <a:r>
              <a:rPr lang="cs-CZ" dirty="0" smtClean="0"/>
              <a:t>soutěži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403648" y="260648"/>
            <a:ext cx="5897880" cy="608112"/>
          </a:xfrm>
        </p:spPr>
        <p:txBody>
          <a:bodyPr/>
          <a:lstStyle/>
          <a:p>
            <a:pPr algn="ctr"/>
            <a:r>
              <a:rPr lang="cs-CZ" dirty="0" smtClean="0"/>
              <a:t>1. Místo i. kategorie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>
          <a:xfrm>
            <a:off x="1259632" y="4869160"/>
            <a:ext cx="5897880" cy="1283512"/>
          </a:xfrm>
        </p:spPr>
        <p:txBody>
          <a:bodyPr>
            <a:normAutofit lnSpcReduction="10000"/>
          </a:bodyPr>
          <a:lstStyle/>
          <a:p>
            <a:endParaRPr lang="cs-CZ" b="1" dirty="0" smtClean="0"/>
          </a:p>
          <a:p>
            <a:pPr algn="ctr"/>
            <a:r>
              <a:rPr lang="cs-CZ" sz="1600" b="1" dirty="0" smtClean="0"/>
              <a:t>Život pod zemí</a:t>
            </a:r>
            <a:endParaRPr lang="cs-CZ" b="1" dirty="0" smtClean="0"/>
          </a:p>
          <a:p>
            <a:pPr algn="ctr"/>
            <a:r>
              <a:rPr lang="cs-CZ" b="1" dirty="0" smtClean="0"/>
              <a:t> </a:t>
            </a:r>
          </a:p>
          <a:p>
            <a:pPr algn="ctr"/>
            <a:r>
              <a:rPr lang="cs-CZ" dirty="0" smtClean="0"/>
              <a:t>ZŠ </a:t>
            </a:r>
            <a:r>
              <a:rPr lang="cs-CZ" dirty="0" err="1" smtClean="0"/>
              <a:t>Lažánky</a:t>
            </a:r>
            <a:r>
              <a:rPr lang="cs-CZ" dirty="0" smtClean="0"/>
              <a:t>, </a:t>
            </a:r>
          </a:p>
          <a:p>
            <a:pPr algn="ctr"/>
            <a:r>
              <a:rPr lang="cs-CZ" dirty="0" smtClean="0"/>
              <a:t>tvůrci: Hedvika </a:t>
            </a:r>
            <a:r>
              <a:rPr lang="cs-CZ" dirty="0" err="1" smtClean="0"/>
              <a:t>Jebáčková</a:t>
            </a:r>
            <a:r>
              <a:rPr lang="cs-CZ" dirty="0" smtClean="0"/>
              <a:t>, Karolína Petrášová, Eliška Juránková, </a:t>
            </a:r>
          </a:p>
          <a:p>
            <a:pPr algn="ctr"/>
            <a:r>
              <a:rPr lang="cs-CZ" dirty="0" smtClean="0"/>
              <a:t>pod vedením Mgr. Jany Ševčíkové</a:t>
            </a:r>
            <a:r>
              <a:rPr lang="cs-CZ" b="1" dirty="0" smtClean="0"/>
              <a:t> </a:t>
            </a:r>
            <a:endParaRPr lang="cs-CZ" dirty="0"/>
          </a:p>
        </p:txBody>
      </p:sp>
      <p:pic>
        <p:nvPicPr>
          <p:cNvPr id="7" name="Obrázek 6" descr="1. místo I.k..JPG"/>
          <p:cNvPicPr>
            <a:picLocks noChangeAspect="1"/>
          </p:cNvPicPr>
          <p:nvPr/>
        </p:nvPicPr>
        <p:blipFill>
          <a:blip r:embed="rId2" cstate="print"/>
          <a:srcRect l="8263" t="11019" r="17713" b="11019"/>
          <a:stretch>
            <a:fillRect/>
          </a:stretch>
        </p:blipFill>
        <p:spPr>
          <a:xfrm>
            <a:off x="1475656" y="1124744"/>
            <a:ext cx="5256584" cy="369079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5897880" cy="536104"/>
          </a:xfrm>
        </p:spPr>
        <p:txBody>
          <a:bodyPr/>
          <a:lstStyle/>
          <a:p>
            <a:pPr algn="ctr"/>
            <a:r>
              <a:rPr lang="cs-CZ" dirty="0" smtClean="0"/>
              <a:t>2. </a:t>
            </a:r>
            <a:r>
              <a:rPr lang="cs-CZ" dirty="0"/>
              <a:t>Místo i. 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3178696" cy="1859576"/>
          </a:xfrm>
        </p:spPr>
        <p:txBody>
          <a:bodyPr>
            <a:normAutofit/>
          </a:bodyPr>
          <a:lstStyle/>
          <a:p>
            <a:pPr lvl="0"/>
            <a:r>
              <a:rPr lang="cs-CZ" sz="1600" b="1" dirty="0" smtClean="0"/>
              <a:t>Potravní vazby v přírodě III. (veverka)</a:t>
            </a:r>
            <a:endParaRPr lang="cs-CZ" b="1" dirty="0" smtClean="0"/>
          </a:p>
          <a:p>
            <a:pPr lvl="0"/>
            <a:endParaRPr lang="cs-CZ" dirty="0" smtClean="0"/>
          </a:p>
          <a:p>
            <a:pPr lvl="0"/>
            <a:r>
              <a:rPr lang="cs-CZ" dirty="0" smtClean="0"/>
              <a:t>ZŠ </a:t>
            </a:r>
            <a:r>
              <a:rPr lang="cs-CZ" dirty="0" err="1" smtClean="0"/>
              <a:t>Lažánky</a:t>
            </a:r>
            <a:r>
              <a:rPr lang="cs-CZ" dirty="0" smtClean="0"/>
              <a:t>, </a:t>
            </a:r>
          </a:p>
          <a:p>
            <a:pPr lvl="0"/>
            <a:r>
              <a:rPr lang="cs-CZ" dirty="0" smtClean="0"/>
              <a:t>tvůrci: Anna Kameníková, Kristýna Kovaříková, Jaroslava Sovová, </a:t>
            </a:r>
          </a:p>
          <a:p>
            <a:pPr lvl="0"/>
            <a:r>
              <a:rPr lang="cs-CZ" dirty="0" smtClean="0"/>
              <a:t>pod vedením Mgr. Jany Ševčíkové</a:t>
            </a:r>
          </a:p>
          <a:p>
            <a:endParaRPr lang="cs-CZ" dirty="0"/>
          </a:p>
        </p:txBody>
      </p:sp>
      <p:pic>
        <p:nvPicPr>
          <p:cNvPr id="5" name="Zástupný symbol pro obsah 4" descr="2. místo 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8097" t="13159" r="29271" b="6136"/>
          <a:stretch>
            <a:fillRect/>
          </a:stretch>
        </p:blipFill>
        <p:spPr>
          <a:xfrm>
            <a:off x="3995936" y="1772816"/>
            <a:ext cx="3600399" cy="454388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5897880" cy="608112"/>
          </a:xfrm>
        </p:spPr>
        <p:txBody>
          <a:bodyPr/>
          <a:lstStyle/>
          <a:p>
            <a:pPr algn="ctr"/>
            <a:r>
              <a:rPr lang="cs-CZ" dirty="0" smtClean="0"/>
              <a:t>3. </a:t>
            </a:r>
            <a:r>
              <a:rPr lang="cs-CZ" dirty="0"/>
              <a:t>Místo i. 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259632" y="5229200"/>
            <a:ext cx="5897880" cy="890544"/>
          </a:xfrm>
        </p:spPr>
        <p:txBody>
          <a:bodyPr>
            <a:normAutofit fontScale="85000" lnSpcReduction="20000"/>
          </a:bodyPr>
          <a:lstStyle/>
          <a:p>
            <a:pPr lvl="0" algn="ctr"/>
            <a:r>
              <a:rPr lang="cs-CZ" sz="1900" b="1" dirty="0" smtClean="0"/>
              <a:t>Potravní vazby v přírodě I. (zajíc)</a:t>
            </a:r>
          </a:p>
          <a:p>
            <a:pPr lvl="0" algn="ctr"/>
            <a:endParaRPr lang="cs-CZ" sz="1500" b="1" dirty="0" smtClean="0"/>
          </a:p>
          <a:p>
            <a:pPr lvl="0" algn="ctr"/>
            <a:r>
              <a:rPr lang="cs-CZ" sz="1500" dirty="0" smtClean="0"/>
              <a:t>ZŠ </a:t>
            </a:r>
            <a:r>
              <a:rPr lang="cs-CZ" sz="1500" dirty="0" err="1" smtClean="0"/>
              <a:t>Lažánky</a:t>
            </a:r>
            <a:r>
              <a:rPr lang="cs-CZ" sz="1500" dirty="0" smtClean="0"/>
              <a:t>, </a:t>
            </a:r>
          </a:p>
          <a:p>
            <a:pPr lvl="0" algn="ctr"/>
            <a:r>
              <a:rPr lang="cs-CZ" sz="1500" dirty="0" smtClean="0"/>
              <a:t>tvůrci: Anna Kameníková, Kristýna Kovaříková, Jaroslava Sovová, </a:t>
            </a:r>
          </a:p>
          <a:p>
            <a:pPr lvl="0" algn="ctr"/>
            <a:r>
              <a:rPr lang="cs-CZ" sz="1500" dirty="0" smtClean="0"/>
              <a:t>pod vedením Mgr. Jany Ševčíkové</a:t>
            </a:r>
          </a:p>
          <a:p>
            <a:endParaRPr lang="cs-CZ" dirty="0"/>
          </a:p>
        </p:txBody>
      </p:sp>
      <p:pic>
        <p:nvPicPr>
          <p:cNvPr id="5" name="Zástupný symbol pro obsah 4" descr="3. místo 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10337" t="13159" r="17193" b="9430"/>
          <a:stretch>
            <a:fillRect/>
          </a:stretch>
        </p:blipFill>
        <p:spPr>
          <a:xfrm>
            <a:off x="1403648" y="1196752"/>
            <a:ext cx="5112568" cy="3640768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5897880" cy="608112"/>
          </a:xfrm>
        </p:spPr>
        <p:txBody>
          <a:bodyPr/>
          <a:lstStyle/>
          <a:p>
            <a:pPr algn="ctr"/>
            <a:r>
              <a:rPr lang="cs-CZ" dirty="0"/>
              <a:t>1. Místo </a:t>
            </a:r>
            <a:r>
              <a:rPr lang="cs-CZ" dirty="0" err="1" smtClean="0"/>
              <a:t>ii</a:t>
            </a:r>
            <a:r>
              <a:rPr lang="cs-CZ" dirty="0" smtClean="0"/>
              <a:t>. </a:t>
            </a:r>
            <a:r>
              <a:rPr lang="cs-CZ" dirty="0"/>
              <a:t>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7283152" cy="113949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sz="1700" b="1" dirty="0" smtClean="0"/>
              <a:t>Objeveno v hlíně </a:t>
            </a:r>
          </a:p>
          <a:p>
            <a:pPr algn="ctr"/>
            <a:endParaRPr lang="cs-CZ" sz="1600" b="1" dirty="0" smtClean="0"/>
          </a:p>
          <a:p>
            <a:pPr algn="ctr"/>
            <a:r>
              <a:rPr lang="cs-CZ" sz="1500" dirty="0" err="1" smtClean="0"/>
              <a:t>Purkyňovo</a:t>
            </a:r>
            <a:r>
              <a:rPr lang="cs-CZ" sz="1500" dirty="0" smtClean="0"/>
              <a:t> gymnázium Strážnice, </a:t>
            </a:r>
          </a:p>
          <a:p>
            <a:pPr algn="ctr"/>
            <a:r>
              <a:rPr lang="cs-CZ" sz="1500" dirty="0" smtClean="0"/>
              <a:t>tvůrci: Richard </a:t>
            </a:r>
            <a:r>
              <a:rPr lang="cs-CZ" sz="1500" dirty="0" err="1" smtClean="0"/>
              <a:t>Průžek</a:t>
            </a:r>
            <a:r>
              <a:rPr lang="cs-CZ" sz="1500" dirty="0" smtClean="0"/>
              <a:t>, Kristýna </a:t>
            </a:r>
            <a:r>
              <a:rPr lang="cs-CZ" sz="1500" dirty="0" err="1" smtClean="0"/>
              <a:t>Jugasová</a:t>
            </a:r>
            <a:r>
              <a:rPr lang="cs-CZ" sz="1500" dirty="0" smtClean="0"/>
              <a:t>, Vendula </a:t>
            </a:r>
            <a:r>
              <a:rPr lang="cs-CZ" sz="1500" dirty="0" err="1" smtClean="0"/>
              <a:t>Letovská</a:t>
            </a:r>
            <a:r>
              <a:rPr lang="cs-CZ" sz="1500" dirty="0" smtClean="0"/>
              <a:t>, </a:t>
            </a:r>
          </a:p>
          <a:p>
            <a:pPr algn="ctr"/>
            <a:r>
              <a:rPr lang="cs-CZ" sz="1500" dirty="0" smtClean="0"/>
              <a:t>Karin </a:t>
            </a:r>
            <a:r>
              <a:rPr lang="cs-CZ" sz="1500" dirty="0" err="1" smtClean="0"/>
              <a:t>Sečkařová</a:t>
            </a:r>
            <a:r>
              <a:rPr lang="cs-CZ" sz="1500" dirty="0" smtClean="0"/>
              <a:t>, Vladimír Pokorný, </a:t>
            </a:r>
          </a:p>
          <a:p>
            <a:pPr algn="ctr"/>
            <a:r>
              <a:rPr lang="cs-CZ" sz="1500" dirty="0" smtClean="0"/>
              <a:t>pod vedením PhDr. Jaroslava Žáka</a:t>
            </a:r>
            <a:endParaRPr lang="cs-CZ" sz="1500" dirty="0"/>
          </a:p>
        </p:txBody>
      </p:sp>
      <p:pic>
        <p:nvPicPr>
          <p:cNvPr id="5" name="Zástupný symbol pro obsah 4" descr="I.místo 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4139" t="6571" r="12906" b="4489"/>
          <a:stretch>
            <a:fillRect/>
          </a:stretch>
        </p:blipFill>
        <p:spPr>
          <a:xfrm rot="10800000">
            <a:off x="1619672" y="2852936"/>
            <a:ext cx="4784531" cy="3312368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536104"/>
          </a:xfrm>
        </p:spPr>
        <p:txBody>
          <a:bodyPr/>
          <a:lstStyle/>
          <a:p>
            <a:r>
              <a:rPr lang="cs-CZ" dirty="0" smtClean="0"/>
              <a:t>2. </a:t>
            </a:r>
            <a:r>
              <a:rPr lang="cs-CZ" dirty="0"/>
              <a:t>Místo </a:t>
            </a:r>
            <a:r>
              <a:rPr lang="cs-CZ" dirty="0" err="1" smtClean="0"/>
              <a:t>ii</a:t>
            </a:r>
            <a:r>
              <a:rPr lang="cs-CZ" dirty="0" smtClean="0"/>
              <a:t>. </a:t>
            </a:r>
            <a:r>
              <a:rPr lang="cs-CZ" dirty="0"/>
              <a:t>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467544" y="5013176"/>
            <a:ext cx="3322712" cy="1512168"/>
          </a:xfrm>
        </p:spPr>
        <p:txBody>
          <a:bodyPr>
            <a:normAutofit/>
          </a:bodyPr>
          <a:lstStyle/>
          <a:p>
            <a:r>
              <a:rPr lang="cs-CZ" sz="1600" b="1" dirty="0" smtClean="0"/>
              <a:t>Kronika našich kořenů </a:t>
            </a:r>
          </a:p>
          <a:p>
            <a:endParaRPr lang="cs-CZ" sz="1600" b="1" dirty="0" smtClean="0"/>
          </a:p>
          <a:p>
            <a:r>
              <a:rPr lang="cs-CZ" dirty="0" smtClean="0"/>
              <a:t>ZŠ a MŠ Dolní </a:t>
            </a:r>
            <a:r>
              <a:rPr lang="cs-CZ" dirty="0" err="1" smtClean="0"/>
              <a:t>Bojanovice</a:t>
            </a:r>
            <a:r>
              <a:rPr lang="cs-CZ" dirty="0" smtClean="0"/>
              <a:t>, </a:t>
            </a:r>
          </a:p>
          <a:p>
            <a:r>
              <a:rPr lang="cs-CZ" dirty="0" smtClean="0"/>
              <a:t>tvůrci: Luboš </a:t>
            </a:r>
            <a:r>
              <a:rPr lang="cs-CZ" dirty="0" err="1" smtClean="0"/>
              <a:t>Čulen</a:t>
            </a:r>
            <a:r>
              <a:rPr lang="cs-CZ" dirty="0" smtClean="0"/>
              <a:t>, Filip Pospíšil, Pavel </a:t>
            </a:r>
            <a:r>
              <a:rPr lang="cs-CZ" dirty="0" err="1" smtClean="0"/>
              <a:t>Rajchman</a:t>
            </a:r>
            <a:r>
              <a:rPr lang="cs-CZ" dirty="0" smtClean="0"/>
              <a:t>, Richard Štětka, </a:t>
            </a:r>
          </a:p>
          <a:p>
            <a:r>
              <a:rPr lang="cs-CZ" dirty="0" smtClean="0"/>
              <a:t>pod vedením Mgr. Blanky Kouřilové</a:t>
            </a:r>
            <a:endParaRPr lang="cs-CZ" b="1" dirty="0" smtClean="0"/>
          </a:p>
        </p:txBody>
      </p:sp>
      <p:pic>
        <p:nvPicPr>
          <p:cNvPr id="5" name="Zástupný symbol pro obsah 4" descr="2. místo 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8436" t="11512" r="11454" b="11077"/>
          <a:stretch>
            <a:fillRect/>
          </a:stretch>
        </p:blipFill>
        <p:spPr>
          <a:xfrm>
            <a:off x="3995936" y="1124744"/>
            <a:ext cx="3585079" cy="5106022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188640"/>
            <a:ext cx="5897880" cy="464096"/>
          </a:xfrm>
        </p:spPr>
        <p:txBody>
          <a:bodyPr/>
          <a:lstStyle/>
          <a:p>
            <a:pPr algn="ctr"/>
            <a:r>
              <a:rPr lang="cs-CZ" dirty="0" smtClean="0"/>
              <a:t>3. </a:t>
            </a:r>
            <a:r>
              <a:rPr lang="cs-CZ" dirty="0"/>
              <a:t>Místo </a:t>
            </a:r>
            <a:r>
              <a:rPr lang="cs-CZ" dirty="0" err="1" smtClean="0"/>
              <a:t>ii</a:t>
            </a:r>
            <a:r>
              <a:rPr lang="cs-CZ" dirty="0"/>
              <a:t>. 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115616" y="1052736"/>
            <a:ext cx="5897880" cy="936104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cs-CZ" sz="1700" b="1" dirty="0" smtClean="0"/>
              <a:t>Venuše z Hlubokých </a:t>
            </a:r>
            <a:r>
              <a:rPr lang="cs-CZ" sz="1700" b="1" dirty="0" err="1" smtClean="0"/>
              <a:t>Mašůvek</a:t>
            </a:r>
            <a:r>
              <a:rPr lang="cs-CZ" sz="1700" b="1" dirty="0" smtClean="0"/>
              <a:t> </a:t>
            </a:r>
          </a:p>
          <a:p>
            <a:pPr algn="ctr"/>
            <a:endParaRPr lang="cs-CZ" sz="1600" b="1" dirty="0" smtClean="0"/>
          </a:p>
          <a:p>
            <a:pPr algn="ctr"/>
            <a:r>
              <a:rPr lang="cs-CZ" sz="1500" dirty="0" smtClean="0"/>
              <a:t>ZŠ Znojmo, náměstí Republiky 9, </a:t>
            </a:r>
          </a:p>
          <a:p>
            <a:pPr algn="ctr"/>
            <a:r>
              <a:rPr lang="cs-CZ" sz="1500" dirty="0" smtClean="0"/>
              <a:t>tvůrci: Vendula Balíková, Marie Daňová, Sabina Marečková, </a:t>
            </a:r>
          </a:p>
          <a:p>
            <a:pPr algn="ctr"/>
            <a:r>
              <a:rPr lang="cs-CZ" sz="1500" dirty="0" smtClean="0"/>
              <a:t>pod vedením</a:t>
            </a:r>
            <a:r>
              <a:rPr lang="cs-CZ" sz="1500" b="1" dirty="0" smtClean="0"/>
              <a:t> </a:t>
            </a:r>
            <a:r>
              <a:rPr lang="cs-CZ" sz="1500" dirty="0" smtClean="0"/>
              <a:t>Mgr. Kateřiny Procházkové</a:t>
            </a:r>
            <a:endParaRPr lang="cs-CZ" sz="1500" dirty="0"/>
          </a:p>
        </p:txBody>
      </p:sp>
      <p:pic>
        <p:nvPicPr>
          <p:cNvPr id="5" name="Zástupný symbol pro obsah 4" descr="3. místo 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21318" t="9865" r="22683" b="6136"/>
          <a:stretch>
            <a:fillRect/>
          </a:stretch>
        </p:blipFill>
        <p:spPr>
          <a:xfrm>
            <a:off x="2339752" y="2564904"/>
            <a:ext cx="3672408" cy="3672408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5897880" cy="464096"/>
          </a:xfrm>
        </p:spPr>
        <p:txBody>
          <a:bodyPr/>
          <a:lstStyle/>
          <a:p>
            <a:pPr algn="ctr"/>
            <a:r>
              <a:rPr lang="cs-CZ" dirty="0" smtClean="0"/>
              <a:t>1. </a:t>
            </a:r>
            <a:r>
              <a:rPr lang="cs-CZ" dirty="0"/>
              <a:t>Místo </a:t>
            </a:r>
            <a:r>
              <a:rPr lang="cs-CZ" dirty="0" err="1" smtClean="0"/>
              <a:t>iii</a:t>
            </a:r>
            <a:r>
              <a:rPr lang="cs-CZ" dirty="0"/>
              <a:t>. 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4221088"/>
            <a:ext cx="3826768" cy="1872208"/>
          </a:xfrm>
        </p:spPr>
        <p:txBody>
          <a:bodyPr>
            <a:normAutofit/>
          </a:bodyPr>
          <a:lstStyle/>
          <a:p>
            <a:pPr algn="ctr"/>
            <a:r>
              <a:rPr lang="cs-CZ" sz="1600" b="1" dirty="0" smtClean="0"/>
              <a:t>Kráčíme napříč dějinami</a:t>
            </a:r>
          </a:p>
          <a:p>
            <a:pPr algn="ctr"/>
            <a:endParaRPr lang="cs-CZ" sz="1600" b="1" dirty="0" smtClean="0"/>
          </a:p>
          <a:p>
            <a:pPr algn="ctr"/>
            <a:r>
              <a:rPr lang="cs-CZ" dirty="0" err="1" smtClean="0"/>
              <a:t>Purkyňovo</a:t>
            </a:r>
            <a:r>
              <a:rPr lang="cs-CZ" dirty="0" smtClean="0"/>
              <a:t> gymnázium Strážnice, </a:t>
            </a:r>
          </a:p>
          <a:p>
            <a:pPr algn="ctr"/>
            <a:r>
              <a:rPr lang="cs-CZ" dirty="0" smtClean="0"/>
              <a:t>tvůrci: Tereza Zezulová, Tereza Maňáková, </a:t>
            </a:r>
          </a:p>
          <a:p>
            <a:pPr algn="ctr"/>
            <a:r>
              <a:rPr lang="cs-CZ" dirty="0" smtClean="0"/>
              <a:t>Jiří </a:t>
            </a:r>
            <a:r>
              <a:rPr lang="cs-CZ" dirty="0" err="1" smtClean="0"/>
              <a:t>Štábl</a:t>
            </a:r>
            <a:r>
              <a:rPr lang="cs-CZ" dirty="0" smtClean="0"/>
              <a:t>, </a:t>
            </a:r>
          </a:p>
          <a:p>
            <a:pPr algn="ctr"/>
            <a:r>
              <a:rPr lang="cs-CZ" dirty="0" smtClean="0"/>
              <a:t>pod vedením PhDr. Jaroslava Žáka</a:t>
            </a:r>
            <a:endParaRPr lang="cs-CZ" dirty="0"/>
          </a:p>
        </p:txBody>
      </p:sp>
      <p:pic>
        <p:nvPicPr>
          <p:cNvPr id="5" name="Zástupný symbol pro obsah 4" descr="1.místo I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412" t="11529" r="11060" b="11060"/>
          <a:stretch>
            <a:fillRect/>
          </a:stretch>
        </p:blipFill>
        <p:spPr>
          <a:xfrm>
            <a:off x="4139952" y="1124744"/>
            <a:ext cx="3384376" cy="4820172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87624" y="188640"/>
            <a:ext cx="5897880" cy="536104"/>
          </a:xfrm>
        </p:spPr>
        <p:txBody>
          <a:bodyPr/>
          <a:lstStyle/>
          <a:p>
            <a:pPr algn="ctr"/>
            <a:r>
              <a:rPr lang="cs-CZ" dirty="0" smtClean="0"/>
              <a:t>2. </a:t>
            </a:r>
            <a:r>
              <a:rPr lang="cs-CZ" dirty="0"/>
              <a:t>Místo </a:t>
            </a:r>
            <a:r>
              <a:rPr lang="cs-CZ" dirty="0" err="1" smtClean="0"/>
              <a:t>iii</a:t>
            </a:r>
            <a:r>
              <a:rPr lang="cs-CZ" dirty="0" smtClean="0"/>
              <a:t>. </a:t>
            </a:r>
            <a:r>
              <a:rPr lang="cs-CZ" dirty="0"/>
              <a:t>kategorie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331640" y="5373216"/>
            <a:ext cx="5897880" cy="108012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cs-CZ" sz="1700" b="1" dirty="0" smtClean="0"/>
              <a:t>Ideál ženy</a:t>
            </a:r>
          </a:p>
          <a:p>
            <a:pPr algn="ctr"/>
            <a:endParaRPr lang="cs-CZ" sz="1600" b="1" dirty="0" smtClean="0"/>
          </a:p>
          <a:p>
            <a:pPr algn="ctr"/>
            <a:r>
              <a:rPr lang="cs-CZ" sz="1500" dirty="0" smtClean="0"/>
              <a:t>SOŠ a SOU oděvní, Strážnice, </a:t>
            </a:r>
          </a:p>
          <a:p>
            <a:pPr algn="ctr"/>
            <a:r>
              <a:rPr lang="cs-CZ" sz="1500" dirty="0" smtClean="0"/>
              <a:t>tvůrci: Patrik Maňák, Sabina Kučerová, Nikola </a:t>
            </a:r>
            <a:r>
              <a:rPr lang="cs-CZ" sz="1500" dirty="0" err="1" smtClean="0"/>
              <a:t>Čajková</a:t>
            </a:r>
            <a:r>
              <a:rPr lang="cs-CZ" sz="1500" dirty="0" smtClean="0"/>
              <a:t> </a:t>
            </a:r>
          </a:p>
          <a:p>
            <a:pPr algn="ctr"/>
            <a:r>
              <a:rPr lang="cs-CZ" sz="1500" dirty="0" smtClean="0"/>
              <a:t>pod vedením </a:t>
            </a:r>
            <a:r>
              <a:rPr lang="cs-CZ" sz="1500" dirty="0" err="1" smtClean="0"/>
              <a:t>Kataríny</a:t>
            </a:r>
            <a:r>
              <a:rPr lang="cs-CZ" sz="1500" dirty="0" smtClean="0"/>
              <a:t> </a:t>
            </a:r>
            <a:r>
              <a:rPr lang="cs-CZ" sz="1500" dirty="0" err="1" smtClean="0"/>
              <a:t>Cáfalové</a:t>
            </a:r>
            <a:endParaRPr lang="cs-CZ" sz="1500" dirty="0"/>
          </a:p>
        </p:txBody>
      </p:sp>
      <p:pic>
        <p:nvPicPr>
          <p:cNvPr id="5" name="Zástupný symbol pro obsah 4" descr="2.místo III.k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l="7700" t="25809" r="8301" b="14371"/>
          <a:stretch>
            <a:fillRect/>
          </a:stretch>
        </p:blipFill>
        <p:spPr>
          <a:xfrm>
            <a:off x="2483768" y="1196752"/>
            <a:ext cx="3816424" cy="4076838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hatý">
  <a:themeElements>
    <a:clrScheme name="Arkýř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Bohatý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ohatý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356</TotalTime>
  <Words>1609</Words>
  <Application>Microsoft Office PowerPoint</Application>
  <PresentationFormat>Předvádění na obrazovce (4:3)</PresentationFormat>
  <Paragraphs>293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Bohatý</vt:lpstr>
      <vt:lpstr>  Čarovné barvy země  </vt:lpstr>
      <vt:lpstr>1. Místo i. kategorie</vt:lpstr>
      <vt:lpstr>2. Místo i. kategorie</vt:lpstr>
      <vt:lpstr>3. Místo i. kategorie</vt:lpstr>
      <vt:lpstr>1. Místo ii. kategorie</vt:lpstr>
      <vt:lpstr>2. Místo ii. kategorie</vt:lpstr>
      <vt:lpstr>3. Místo ii. kategorie</vt:lpstr>
      <vt:lpstr>1. Místo iii. kategorie</vt:lpstr>
      <vt:lpstr>2. Místo iii. kategorie</vt:lpstr>
      <vt:lpstr>3. Místo iii. kategorie</vt:lpstr>
      <vt:lpstr>Vítěz ceny publika</vt:lpstr>
      <vt:lpstr>Nesoutěžní kategorie –  příroda kolem nás </vt:lpstr>
      <vt:lpstr>Další pořadí a umístění</vt:lpstr>
      <vt:lpstr>Snímek 14</vt:lpstr>
      <vt:lpstr>Snímek 15</vt:lpstr>
      <vt:lpstr>Snímek 16</vt:lpstr>
      <vt:lpstr>Snímek 17</vt:lpstr>
      <vt:lpstr>Snímek 18</vt:lpstr>
      <vt:lpstr>Snímek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Čarovné barvy země  </dc:title>
  <dc:creator>Your User Name</dc:creator>
  <cp:lastModifiedBy>Your User Name</cp:lastModifiedBy>
  <cp:revision>33</cp:revision>
  <dcterms:created xsi:type="dcterms:W3CDTF">2012-06-18T07:39:44Z</dcterms:created>
  <dcterms:modified xsi:type="dcterms:W3CDTF">2012-06-19T06:31:24Z</dcterms:modified>
</cp:coreProperties>
</file>